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6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3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2B4"/>
    <a:srgbClr val="FF99CC"/>
    <a:srgbClr val="29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D6B4A-54DA-4F0D-87BA-F0DE2ED9CAF5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14468-D40A-4182-B992-A2041216CC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579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100F6-FDF9-4FB3-BC59-9AE3994856B1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37E6C-A62C-4C83-A17F-140A7D048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29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 Octobre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 Octobre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 Octobre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 Octobre 2017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 Octobre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 Octobre 2017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 Octobre 2017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 Octobre 2017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 Octobre 2017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 Octobre 2017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 Octobre 2017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16 Octobre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8A3271F-8D5B-4B27-9339-FA7C33F4D6A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26267" y="1844824"/>
            <a:ext cx="6315339" cy="1640020"/>
          </a:xfrm>
        </p:spPr>
        <p:txBody>
          <a:bodyPr>
            <a:noAutofit/>
          </a:bodyPr>
          <a:lstStyle/>
          <a:p>
            <a:pPr algn="ctr"/>
            <a:r>
              <a:rPr lang="fr-FR" sz="2000" cap="none" dirty="0" smtClean="0"/>
              <a:t>Atelier « les notions d’échelle »</a:t>
            </a:r>
            <a:r>
              <a:rPr lang="fr-FR" sz="2000" cap="none" dirty="0" smtClean="0"/>
              <a:t/>
            </a:r>
            <a:br>
              <a:rPr lang="fr-FR" sz="2000" cap="none" dirty="0" smtClean="0"/>
            </a:br>
            <a:r>
              <a:rPr lang="fr-FR" sz="2000" cap="none" dirty="0" smtClean="0"/>
              <a:t/>
            </a:r>
            <a:br>
              <a:rPr lang="fr-FR" sz="2000" cap="none" dirty="0" smtClean="0"/>
            </a:br>
            <a:r>
              <a:rPr lang="fr-FR" sz="2800" b="1" dirty="0" smtClean="0"/>
              <a:t>Projet Alimentaire Territorial Sud 54</a:t>
            </a:r>
            <a:endParaRPr lang="fr-FR" sz="2800" b="1" dirty="0"/>
          </a:p>
        </p:txBody>
      </p:sp>
      <p:grpSp>
        <p:nvGrpSpPr>
          <p:cNvPr id="20" name="Groupe 19"/>
          <p:cNvGrpSpPr/>
          <p:nvPr/>
        </p:nvGrpSpPr>
        <p:grpSpPr>
          <a:xfrm>
            <a:off x="1256042" y="3736270"/>
            <a:ext cx="6638319" cy="2737313"/>
            <a:chOff x="160649" y="3113077"/>
            <a:chExt cx="8896273" cy="3400850"/>
          </a:xfrm>
        </p:grpSpPr>
        <p:pic>
          <p:nvPicPr>
            <p:cNvPr id="21" name="Picture 2" descr="Y:\SENSE\Transition écologique\alimentation_durable\réponse_AAP_PNA_sud54\nouveau_logo_CPI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441" y="5503154"/>
              <a:ext cx="990945" cy="990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Y:\SENSE\Transition écologique\alimentation_durable\réponse_AAP_PNA_sud54\PBL 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947" y="5530528"/>
              <a:ext cx="1011162" cy="878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941" y="4077913"/>
              <a:ext cx="948295" cy="118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5" descr="Y:\SENSE\Transition écologique\alimentation_durable\réponse_AAP_PNA_sud54\SCotSud54_baseline_rvb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319" y="3232381"/>
              <a:ext cx="1252640" cy="893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772" y="4312044"/>
              <a:ext cx="1490959" cy="918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49" y="5359969"/>
              <a:ext cx="871933" cy="99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394" y="5418884"/>
              <a:ext cx="991835" cy="1005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3" descr="C:\Users\jaugros\Desktop\280px-Logo_Bassin_de_Pompe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352" y="3398762"/>
              <a:ext cx="1869757" cy="560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999" y="4458464"/>
              <a:ext cx="1413923" cy="625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70" y="4377762"/>
              <a:ext cx="2397849" cy="67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 descr="logo_métropol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298" y="3353313"/>
              <a:ext cx="1735612" cy="86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1" descr="M:\COMMUNICATION\Logo TDL\LOGO Horizont vecto-0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333" y="4216903"/>
              <a:ext cx="2138088" cy="112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04" y="5567777"/>
              <a:ext cx="774700" cy="94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Logo_CGA_LD-0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50" y="5453063"/>
              <a:ext cx="1313709" cy="1033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29" y="3113077"/>
              <a:ext cx="1579833" cy="1103825"/>
            </a:xfrm>
            <a:prstGeom prst="rect">
              <a:avLst/>
            </a:prstGeom>
          </p:spPr>
        </p:pic>
      </p:grpSp>
      <p:pic>
        <p:nvPicPr>
          <p:cNvPr id="1026" name="Picture 2" descr="Z:\SENSE\Transition écologique\alimentation_durable\réponse_AAP_PNA_sud54\logos acteurs\Label_PA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9" y="404664"/>
            <a:ext cx="1335027" cy="13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 39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44" y="397279"/>
            <a:ext cx="1534795" cy="112141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19" y="500723"/>
            <a:ext cx="881293" cy="11307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66" y="5741596"/>
            <a:ext cx="709875" cy="5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entagone 30"/>
          <p:cNvSpPr/>
          <p:nvPr/>
        </p:nvSpPr>
        <p:spPr>
          <a:xfrm rot="5400000">
            <a:off x="4725737" y="3681028"/>
            <a:ext cx="3024336" cy="252028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 d’actions portées aux deux échelles de territoire : </a:t>
            </a:r>
            <a:endParaRPr lang="fr-FR" dirty="0"/>
          </a:p>
        </p:txBody>
      </p:sp>
      <p:sp>
        <p:nvSpPr>
          <p:cNvPr id="6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 smtClean="0"/>
              <a:t>FAVORISER LES ACTIONS DE MAITRISE FONCIERE</a:t>
            </a:r>
            <a:endParaRPr lang="fr-FR" sz="1800" b="1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10</a:t>
            </a:fld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259632" y="1988840"/>
            <a:ext cx="662473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PAT Sud </a:t>
            </a:r>
            <a:r>
              <a:rPr lang="fr-FR" b="1" dirty="0" err="1" smtClean="0">
                <a:solidFill>
                  <a:schemeClr val="bg1"/>
                </a:solidFill>
              </a:rPr>
              <a:t>meurthe</a:t>
            </a:r>
            <a:r>
              <a:rPr lang="fr-FR" b="1" dirty="0" smtClean="0">
                <a:solidFill>
                  <a:schemeClr val="bg1"/>
                </a:solidFill>
              </a:rPr>
              <a:t>-et-mosellan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72244" y="2636912"/>
            <a:ext cx="343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475656" y="2497887"/>
            <a:ext cx="252028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projet à l’échelle Sud 54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5004048" y="2497889"/>
            <a:ext cx="258628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projets </a:t>
            </a:r>
            <a:r>
              <a:rPr lang="fr-FR" dirty="0"/>
              <a:t>à</a:t>
            </a:r>
            <a:r>
              <a:rPr lang="fr-FR" dirty="0" smtClean="0"/>
              <a:t> l’échelle locale</a:t>
            </a:r>
            <a:endParaRPr lang="fr-FR" dirty="0"/>
          </a:p>
        </p:txBody>
      </p:sp>
      <p:sp>
        <p:nvSpPr>
          <p:cNvPr id="23" name="Pentagone 22"/>
          <p:cNvSpPr/>
          <p:nvPr/>
        </p:nvSpPr>
        <p:spPr>
          <a:xfrm rot="5400000">
            <a:off x="1223628" y="3681028"/>
            <a:ext cx="3024336" cy="252028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475657" y="3429000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FR" sz="1400" dirty="0" smtClean="0"/>
              <a:t>Identifier </a:t>
            </a:r>
            <a:r>
              <a:rPr lang="fr-FR" sz="1400" dirty="0"/>
              <a:t>le foncier public disponible pour le mettre à disposition de maraîchers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FR" sz="1400" dirty="0" smtClean="0">
                <a:sym typeface="Wingdings"/>
              </a:rPr>
              <a:t>I</a:t>
            </a:r>
            <a:r>
              <a:rPr lang="fr-FR" sz="1400" dirty="0" smtClean="0"/>
              <a:t>ntégrer </a:t>
            </a:r>
            <a:r>
              <a:rPr lang="fr-FR" sz="1400" dirty="0"/>
              <a:t>les problématiques foncières dans les documents d’urbanisme </a:t>
            </a:r>
            <a:r>
              <a:rPr lang="fr-FR" sz="1400" dirty="0" smtClean="0"/>
              <a:t>(SCOT)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5020550" y="3429000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FR" sz="1400" dirty="0" smtClean="0"/>
              <a:t>Sensibiliser les élus locaux à la protection et la reconquête de la vocation agricole des terres</a:t>
            </a:r>
            <a:r>
              <a:rPr lang="fr-FR" sz="1400" dirty="0"/>
              <a:t> </a:t>
            </a:r>
            <a:r>
              <a:rPr lang="fr-FR" sz="1400" dirty="0" smtClean="0"/>
              <a:t>pour qu’ils soient facilitateurs de l’accès au foncier et prescripteurs dans le cadre des PLU(i)</a:t>
            </a: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17577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entagone 30"/>
          <p:cNvSpPr/>
          <p:nvPr/>
        </p:nvSpPr>
        <p:spPr>
          <a:xfrm rot="5400000">
            <a:off x="5301802" y="4257093"/>
            <a:ext cx="1872206" cy="252028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PAT articulé à 2 échelles de territoires</a:t>
            </a:r>
            <a:endParaRPr lang="fr-FR" dirty="0"/>
          </a:p>
        </p:txBody>
      </p:sp>
      <p:sp>
        <p:nvSpPr>
          <p:cNvPr id="6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fr-FR" sz="18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2</a:t>
            </a:fld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259632" y="1988840"/>
            <a:ext cx="662473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PAT Sud </a:t>
            </a:r>
            <a:r>
              <a:rPr lang="fr-FR" b="1" dirty="0" err="1" smtClean="0">
                <a:solidFill>
                  <a:schemeClr val="bg1"/>
                </a:solidFill>
              </a:rPr>
              <a:t>meurthe</a:t>
            </a:r>
            <a:r>
              <a:rPr lang="fr-FR" b="1" dirty="0" smtClean="0">
                <a:solidFill>
                  <a:schemeClr val="bg1"/>
                </a:solidFill>
              </a:rPr>
              <a:t>-et-mosellan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72244" y="2636912"/>
            <a:ext cx="343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475656" y="2497887"/>
            <a:ext cx="252028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projet à l’échelle Sud 54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5004048" y="2497889"/>
            <a:ext cx="258628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projets </a:t>
            </a:r>
            <a:r>
              <a:rPr lang="fr-FR" dirty="0"/>
              <a:t>à</a:t>
            </a:r>
            <a:r>
              <a:rPr lang="fr-FR" dirty="0" smtClean="0"/>
              <a:t> l’échelle locale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475656" y="3429000"/>
            <a:ext cx="2520280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Quel chef de file?</a:t>
            </a:r>
          </a:p>
          <a:p>
            <a:pPr algn="ctr"/>
            <a:r>
              <a:rPr lang="fr-FR" dirty="0" smtClean="0"/>
              <a:t>Conseil départemental</a:t>
            </a:r>
          </a:p>
          <a:p>
            <a:pPr algn="ctr"/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4985792" y="3444949"/>
            <a:ext cx="2520280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Quels chefs de file?</a:t>
            </a:r>
          </a:p>
          <a:p>
            <a:pPr algn="ctr"/>
            <a:r>
              <a:rPr lang="fr-FR" dirty="0" smtClean="0"/>
              <a:t>Les acteurs locaux (collectivité, pays…)</a:t>
            </a:r>
            <a:endParaRPr lang="fr-FR" dirty="0"/>
          </a:p>
        </p:txBody>
      </p:sp>
      <p:sp>
        <p:nvSpPr>
          <p:cNvPr id="23" name="Pentagone 22"/>
          <p:cNvSpPr/>
          <p:nvPr/>
        </p:nvSpPr>
        <p:spPr>
          <a:xfrm rot="5400000">
            <a:off x="1799693" y="4257093"/>
            <a:ext cx="1872206" cy="252028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482017" y="4581130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Développer les filières alimentaires de proximité pour soutenir l’économie locale et répondre à la demande en produits locaux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977765" y="458113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Répondre aux enjeux et problématiques propres à chacun des territoires de projet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21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animation à l’échelle </a:t>
            </a:r>
            <a:r>
              <a:rPr lang="fr-FR" dirty="0" smtClean="0"/>
              <a:t>locale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u contenu 4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876800"/>
          </a:xfrm>
        </p:spPr>
        <p:txBody>
          <a:bodyPr>
            <a:normAutofit/>
          </a:bodyPr>
          <a:lstStyle/>
          <a:p>
            <a:pPr algn="just"/>
            <a:endParaRPr lang="fr-FR" sz="1800" dirty="0"/>
          </a:p>
          <a:p>
            <a:endParaRPr lang="fr-FR" dirty="0"/>
          </a:p>
        </p:txBody>
      </p:sp>
      <p:pic>
        <p:nvPicPr>
          <p:cNvPr id="2050" name="Picture 2" descr="C:\Users\afortier\AppData\Local\Microsoft\Windows\Temporary Internet Files\Content.Outlook\TOI8JJH1\PAT SUD 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583533" cy="465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5608561"/>
            <a:ext cx="2592288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1200" b="1" dirty="0"/>
              <a:t>Pays Terres de Lorraine avec ATD Quart Monde </a:t>
            </a:r>
            <a:r>
              <a:rPr lang="fr-FR" sz="1200" dirty="0"/>
              <a:t>: "se nourrir lorsqu'on est pauvre"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6817" y="1412776"/>
            <a:ext cx="1796039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1200" b="1" dirty="0" smtClean="0"/>
              <a:t>Parc naturel régional de Lorraine et PETR Val de Lorraine</a:t>
            </a:r>
            <a:r>
              <a:rPr lang="fr-FR" sz="1200" dirty="0" smtClean="0"/>
              <a:t> : étude de l'offre alimentaire locale et de la diversification agricole du territoire.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6048614" y="5085184"/>
            <a:ext cx="1796039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1200" b="1" dirty="0"/>
              <a:t>PETR Lunévillois : </a:t>
            </a:r>
            <a:r>
              <a:rPr lang="fr-FR" sz="1200" dirty="0" smtClean="0"/>
              <a:t>meilleure </a:t>
            </a:r>
            <a:r>
              <a:rPr lang="fr-FR" sz="1200" dirty="0"/>
              <a:t>accessibilité des populations fragiles à une alimentation locale de qualité </a:t>
            </a:r>
            <a:r>
              <a:rPr lang="fr-FR" sz="1200" dirty="0" smtClean="0"/>
              <a:t>et </a:t>
            </a:r>
            <a:r>
              <a:rPr lang="fr-FR" sz="1200" dirty="0"/>
              <a:t>lutte contre le gaspillage alimentaire.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49824" y="2879289"/>
            <a:ext cx="1940055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1200" b="1" dirty="0"/>
              <a:t>Communauté de Communes du Bassin de Pompey : </a:t>
            </a:r>
            <a:r>
              <a:rPr lang="fr-FR" sz="1200" dirty="0"/>
              <a:t>expérimentation autour du projet "éducation / nutrition".</a:t>
            </a:r>
          </a:p>
        </p:txBody>
      </p:sp>
    </p:spTree>
    <p:extLst>
      <p:ext uri="{BB962C8B-B14F-4D97-AF65-F5344CB8AC3E}">
        <p14:creationId xmlns:p14="http://schemas.microsoft.com/office/powerpoint/2010/main" val="22747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à coins arrondis 17"/>
          <p:cNvSpPr/>
          <p:nvPr/>
        </p:nvSpPr>
        <p:spPr>
          <a:xfrm>
            <a:off x="3131840" y="2644059"/>
            <a:ext cx="3168352" cy="2585141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/>
          <a:lstStyle/>
          <a:p>
            <a:r>
              <a:rPr lang="fr-FR" altLang="fr-FR" dirty="0" smtClean="0"/>
              <a:t>Un diagnostic à l’échelle Sud 54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4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532648" y="1426227"/>
            <a:ext cx="8280399" cy="4758241"/>
            <a:chOff x="539750" y="1404112"/>
            <a:chExt cx="8280399" cy="4758241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6588124" y="2143026"/>
              <a:ext cx="2232025" cy="3221129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45000">
                  <a:schemeClr val="accent4">
                    <a:tint val="48000"/>
                    <a:satMod val="150000"/>
                  </a:schemeClr>
                </a:gs>
                <a:gs pos="100000">
                  <a:schemeClr val="accent4">
                    <a:tint val="28000"/>
                    <a:satMod val="160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611560" y="2143026"/>
              <a:ext cx="2232025" cy="3302198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45000">
                  <a:schemeClr val="accent1">
                    <a:tint val="48000"/>
                    <a:satMod val="150000"/>
                  </a:schemeClr>
                </a:gs>
                <a:gs pos="100000">
                  <a:schemeClr val="accent1">
                    <a:tint val="28000"/>
                    <a:satMod val="160000"/>
                  </a:schemeClr>
                </a:gs>
              </a:gsLst>
              <a:path path="circle">
                <a:fillToRect l="100000" t="100000" r="100000" b="100000"/>
              </a:path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9" name="Flèche droite 8"/>
            <p:cNvSpPr/>
            <p:nvPr/>
          </p:nvSpPr>
          <p:spPr>
            <a:xfrm>
              <a:off x="539750" y="1404112"/>
              <a:ext cx="7993063" cy="576262"/>
            </a:xfrm>
            <a:prstGeom prst="rightArrow">
              <a:avLst>
                <a:gd name="adj1" fmla="val 56286"/>
                <a:gd name="adj2" fmla="val 5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14670" y="2226350"/>
              <a:ext cx="2016125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1600" u="sng" dirty="0">
                  <a:latin typeface="+mn-lt"/>
                </a:rPr>
                <a:t>Des producteurs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695557" y="2250292"/>
              <a:ext cx="212459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600" u="sng" dirty="0">
                  <a:latin typeface="+mn-lt"/>
                </a:rPr>
                <a:t>Aux consommateurs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498982" y="2577924"/>
              <a:ext cx="268709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600" u="sng" dirty="0" smtClean="0">
                  <a:latin typeface="+mn-lt"/>
                </a:rPr>
                <a:t>Ou par </a:t>
              </a:r>
              <a:r>
                <a:rPr lang="fr-FR" sz="1600" u="sng" dirty="0">
                  <a:latin typeface="+mn-lt"/>
                </a:rPr>
                <a:t>les intermédiaires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58888" y="1528581"/>
              <a:ext cx="7345362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sz="1400" dirty="0">
                  <a:solidFill>
                    <a:schemeClr val="bg1"/>
                  </a:solidFill>
                  <a:latin typeface="+mn-lt"/>
                </a:rPr>
                <a:t>Quels sont les besoins, les freins et potentiels de développement ?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718715" y="2556438"/>
              <a:ext cx="2124870" cy="32008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dirty="0" smtClean="0">
                  <a:solidFill>
                    <a:srgbClr val="C00000"/>
                  </a:solidFill>
                  <a:latin typeface="+mn-lt"/>
                </a:rPr>
                <a:t>Bilan </a:t>
              </a:r>
              <a:r>
                <a:rPr lang="fr-FR" sz="1400" dirty="0">
                  <a:solidFill>
                    <a:srgbClr val="C00000"/>
                  </a:solidFill>
                  <a:latin typeface="+mn-lt"/>
                </a:rPr>
                <a:t>de l’offre</a:t>
              </a:r>
            </a:p>
            <a:p>
              <a:pPr eaLnBrk="1" hangingPunct="1">
                <a:defRPr/>
              </a:pPr>
              <a:r>
                <a:rPr lang="fr-FR" sz="1200" dirty="0">
                  <a:latin typeface="+mn-lt"/>
                </a:rPr>
                <a:t>Quels sont </a:t>
              </a:r>
              <a:r>
                <a:rPr lang="fr-FR" sz="1200" dirty="0" smtClean="0">
                  <a:latin typeface="+mn-lt"/>
                </a:rPr>
                <a:t>les </a:t>
              </a:r>
              <a:r>
                <a:rPr lang="fr-FR" sz="1200" dirty="0">
                  <a:latin typeface="+mn-lt"/>
                </a:rPr>
                <a:t>produits vendus, où? Par qui? Et quand?</a:t>
              </a:r>
            </a:p>
            <a:p>
              <a:pPr eaLnBrk="1" hangingPunct="1">
                <a:defRPr/>
              </a:pPr>
              <a:endParaRPr lang="fr-FR" sz="1200" dirty="0">
                <a:latin typeface="+mn-lt"/>
              </a:endParaRPr>
            </a:p>
            <a:p>
              <a:pPr eaLnBrk="1" hangingPunct="1">
                <a:defRPr/>
              </a:pPr>
              <a:r>
                <a:rPr lang="fr-FR" sz="1200" dirty="0">
                  <a:latin typeface="+mn-lt"/>
                </a:rPr>
                <a:t>Cartographie des flux de </a:t>
              </a:r>
              <a:r>
                <a:rPr lang="fr-FR" sz="1200" dirty="0" smtClean="0">
                  <a:latin typeface="+mn-lt"/>
                </a:rPr>
                <a:t>produits</a:t>
              </a:r>
            </a:p>
            <a:p>
              <a:pPr eaLnBrk="1" hangingPunct="1">
                <a:defRPr/>
              </a:pPr>
              <a:endParaRPr lang="fr-FR" sz="1200" dirty="0">
                <a:latin typeface="+mn-lt"/>
              </a:endParaRPr>
            </a:p>
            <a:p>
              <a:pPr eaLnBrk="1" hangingPunct="1">
                <a:defRPr/>
              </a:pPr>
              <a:r>
                <a:rPr lang="fr-FR" sz="1200" dirty="0">
                  <a:latin typeface="+mn-lt"/>
                </a:rPr>
                <a:t>Identification des flux d’informations (collecte, diffusion</a:t>
              </a:r>
              <a:r>
                <a:rPr lang="fr-FR" sz="1200" dirty="0" smtClean="0">
                  <a:latin typeface="+mn-lt"/>
                </a:rPr>
                <a:t>,..)</a:t>
              </a:r>
            </a:p>
            <a:p>
              <a:pPr eaLnBrk="1" hangingPunct="1">
                <a:defRPr/>
              </a:pPr>
              <a:endParaRPr lang="fr-FR" sz="1200" dirty="0"/>
            </a:p>
            <a:p>
              <a:pPr eaLnBrk="1" hangingPunct="1">
                <a:defRPr/>
              </a:pPr>
              <a:r>
                <a:rPr lang="fr-FR" sz="1200" b="1" dirty="0" smtClean="0">
                  <a:latin typeface="+mn-lt"/>
                  <a:sym typeface="Wingdings" panose="05000000000000000000" pitchFamily="2" charset="2"/>
                </a:rPr>
                <a:t> Chambre d’Agriculture de Meurthe-et-Moselle</a:t>
              </a:r>
              <a:endParaRPr lang="fr-FR" sz="1200" b="1" dirty="0">
                <a:latin typeface="+mn-lt"/>
              </a:endParaRPr>
            </a:p>
            <a:p>
              <a:pPr eaLnBrk="1" hangingPunct="1">
                <a:defRPr/>
              </a:pPr>
              <a:endParaRPr lang="fr-FR" sz="1600" dirty="0"/>
            </a:p>
            <a:p>
              <a:pPr eaLnBrk="1" hangingPunct="1">
                <a:defRPr/>
              </a:pPr>
              <a:endParaRPr lang="fr-FR" sz="16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704158" y="2700454"/>
              <a:ext cx="2115991" cy="2954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dirty="0" smtClean="0">
                  <a:solidFill>
                    <a:srgbClr val="C00000"/>
                  </a:solidFill>
                </a:rPr>
                <a:t>Bilan </a:t>
              </a:r>
              <a:r>
                <a:rPr lang="fr-FR" sz="1400" dirty="0" smtClean="0">
                  <a:solidFill>
                    <a:srgbClr val="C00000"/>
                  </a:solidFill>
                  <a:latin typeface="+mn-lt"/>
                </a:rPr>
                <a:t>de </a:t>
              </a:r>
              <a:r>
                <a:rPr lang="fr-FR" sz="1400" dirty="0">
                  <a:solidFill>
                    <a:srgbClr val="C00000"/>
                  </a:solidFill>
                  <a:latin typeface="+mn-lt"/>
                </a:rPr>
                <a:t>la consommation en produits locaux</a:t>
              </a:r>
            </a:p>
            <a:p>
              <a:pPr eaLnBrk="1" hangingPunct="1">
                <a:defRPr/>
              </a:pPr>
              <a:endParaRPr lang="fr-FR" sz="1200" dirty="0" smtClean="0"/>
            </a:p>
            <a:p>
              <a:pPr eaLnBrk="1" hangingPunct="1">
                <a:defRPr/>
              </a:pPr>
              <a:r>
                <a:rPr lang="fr-FR" sz="1200" dirty="0" smtClean="0"/>
                <a:t>Extrapolation enquête de consommation </a:t>
              </a:r>
              <a:r>
                <a:rPr lang="fr-FR" sz="1200" dirty="0"/>
                <a:t>de la population du PNRL </a:t>
              </a:r>
              <a:r>
                <a:rPr lang="fr-FR" sz="1200" dirty="0" smtClean="0"/>
                <a:t>et  </a:t>
              </a:r>
              <a:r>
                <a:rPr lang="fr-FR" sz="1200" dirty="0"/>
                <a:t>enquête </a:t>
              </a:r>
              <a:r>
                <a:rPr lang="fr-FR" sz="1200" dirty="0" smtClean="0"/>
                <a:t>auprès de la restauration collective</a:t>
              </a:r>
            </a:p>
            <a:p>
              <a:pPr eaLnBrk="1" hangingPunct="1">
                <a:defRPr/>
              </a:pPr>
              <a:endParaRPr lang="fr-FR" sz="1200" dirty="0"/>
            </a:p>
            <a:p>
              <a:pPr eaLnBrk="1" hangingPunct="1">
                <a:defRPr/>
              </a:pPr>
              <a:r>
                <a:rPr lang="fr-FR" sz="1200" dirty="0" smtClean="0">
                  <a:sym typeface="Wingdings" panose="05000000000000000000" pitchFamily="2" charset="2"/>
                </a:rPr>
                <a:t> </a:t>
              </a:r>
              <a:r>
                <a:rPr lang="fr-FR" sz="1200" b="1" dirty="0" smtClean="0">
                  <a:sym typeface="Wingdings" panose="05000000000000000000" pitchFamily="2" charset="2"/>
                </a:rPr>
                <a:t>Conseil départemental de Meurthe-et-Moselle</a:t>
              </a:r>
              <a:r>
                <a:rPr lang="fr-FR" sz="1200" b="1" dirty="0" smtClean="0"/>
                <a:t> </a:t>
              </a:r>
              <a:endParaRPr lang="fr-FR" sz="1200" b="1" dirty="0"/>
            </a:p>
            <a:p>
              <a:pPr eaLnBrk="1" hangingPunct="1">
                <a:defRPr/>
              </a:pPr>
              <a:endParaRPr lang="fr-FR" sz="1200" dirty="0"/>
            </a:p>
            <a:p>
              <a:pPr eaLnBrk="1" hangingPunct="1">
                <a:defRPr/>
              </a:pPr>
              <a:endParaRPr lang="fr-FR" sz="1200" dirty="0"/>
            </a:p>
            <a:p>
              <a:pPr eaLnBrk="1" hangingPunct="1">
                <a:defRPr/>
              </a:pPr>
              <a:endParaRPr lang="fr-FR" sz="12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260158" y="2988486"/>
              <a:ext cx="2925920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buFont typeface="Wingdings" pitchFamily="2" charset="2"/>
                <a:buChar char="q"/>
                <a:defRPr/>
              </a:pPr>
              <a:r>
                <a:rPr lang="fr-FR" sz="1200" dirty="0">
                  <a:latin typeface="+mn-lt"/>
                </a:rPr>
                <a:t> Magasins spécialisés, supérette, GMS</a:t>
              </a:r>
            </a:p>
            <a:p>
              <a:pPr eaLnBrk="1" hangingPunct="1">
                <a:buFont typeface="Wingdings" pitchFamily="2" charset="2"/>
                <a:buChar char="q"/>
                <a:defRPr/>
              </a:pPr>
              <a:r>
                <a:rPr lang="fr-FR" sz="1200" dirty="0">
                  <a:latin typeface="+mn-lt"/>
                </a:rPr>
                <a:t> Transformateurs ateliers individuels ou collectifs, grossistes, </a:t>
              </a:r>
              <a:r>
                <a:rPr lang="fr-FR" sz="1200" dirty="0" smtClean="0">
                  <a:latin typeface="+mn-lt"/>
                </a:rPr>
                <a:t>coopératives</a:t>
              </a:r>
            </a:p>
            <a:p>
              <a:pPr eaLnBrk="1" hangingPunct="1">
                <a:defRPr/>
              </a:pPr>
              <a:r>
                <a:rPr lang="fr-FR" sz="1200" b="1" dirty="0" smtClean="0">
                  <a:sym typeface="Wingdings" panose="05000000000000000000" pitchFamily="2" charset="2"/>
                </a:rPr>
                <a:t> Chambre d’agriculture de Meurthe-et-Moselle</a:t>
              </a:r>
              <a:endParaRPr lang="fr-FR" sz="1200" b="1" dirty="0"/>
            </a:p>
            <a:p>
              <a:pPr eaLnBrk="1" hangingPunct="1">
                <a:buFont typeface="Wingdings" pitchFamily="2" charset="2"/>
                <a:buChar char="q"/>
                <a:defRPr/>
              </a:pPr>
              <a:endParaRPr lang="fr-FR" sz="1200" dirty="0">
                <a:latin typeface="+mn-lt"/>
              </a:endParaRPr>
            </a:p>
            <a:p>
              <a:pPr eaLnBrk="1" hangingPunct="1">
                <a:buFont typeface="Wingdings" pitchFamily="2" charset="2"/>
                <a:buChar char="q"/>
                <a:defRPr/>
              </a:pPr>
              <a:r>
                <a:rPr lang="fr-FR" sz="1200" dirty="0">
                  <a:latin typeface="+mn-lt"/>
                </a:rPr>
                <a:t> Artisans métiers de l’alimentation </a:t>
              </a:r>
              <a:endParaRPr lang="fr-FR" sz="1200" dirty="0" smtClean="0">
                <a:latin typeface="+mn-lt"/>
              </a:endParaRPr>
            </a:p>
            <a:p>
              <a:pPr eaLnBrk="1" hangingPunct="1">
                <a:buFont typeface="Wingdings" pitchFamily="2" charset="2"/>
                <a:buChar char="q"/>
                <a:defRPr/>
              </a:pPr>
              <a:r>
                <a:rPr lang="fr-FR" sz="1200" dirty="0"/>
                <a:t> </a:t>
              </a:r>
              <a:r>
                <a:rPr lang="fr-FR" sz="1200" dirty="0" smtClean="0">
                  <a:latin typeface="+mn-lt"/>
                </a:rPr>
                <a:t>Restauration commerciale</a:t>
              </a:r>
            </a:p>
            <a:p>
              <a:pPr eaLnBrk="1" hangingPunct="1">
                <a:defRPr/>
              </a:pPr>
              <a:r>
                <a:rPr lang="fr-FR" sz="1200" b="1" dirty="0" smtClean="0">
                  <a:sym typeface="Wingdings" panose="05000000000000000000" pitchFamily="2" charset="2"/>
                </a:rPr>
                <a:t> Chambre de métiers et de l’artisanat de Meurthe-et-Moselle</a:t>
              </a:r>
              <a:endParaRPr lang="fr-FR" sz="1200" b="1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018165" y="5639133"/>
              <a:ext cx="7489825" cy="52322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1400" dirty="0"/>
                <a:t>Croisement des données entre l’offre et la demande pour étudier les moyens et outils à mettre en place afin d’optimiser la chaine d’approvisionnement en produits locaux</a:t>
              </a:r>
            </a:p>
          </p:txBody>
        </p:sp>
      </p:grpSp>
      <p:sp>
        <p:nvSpPr>
          <p:cNvPr id="19" name="Flèche droite 18"/>
          <p:cNvSpPr/>
          <p:nvPr/>
        </p:nvSpPr>
        <p:spPr>
          <a:xfrm>
            <a:off x="2746644" y="3685433"/>
            <a:ext cx="416573" cy="37833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6271882" y="3685433"/>
            <a:ext cx="416573" cy="37833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>
            <a:off x="2631484" y="2286935"/>
            <a:ext cx="4088981" cy="18916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893970" y="201144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Directement</a:t>
            </a:r>
            <a:endParaRPr lang="fr-FR" sz="1600" u="sng" dirty="0"/>
          </a:p>
        </p:txBody>
      </p:sp>
    </p:spTree>
    <p:extLst>
      <p:ext uri="{BB962C8B-B14F-4D97-AF65-F5344CB8AC3E}">
        <p14:creationId xmlns:p14="http://schemas.microsoft.com/office/powerpoint/2010/main" val="30020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PAT Sud 54 est :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5</a:t>
            </a:fld>
            <a:endParaRPr lang="fr-FR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5307"/>
            <a:ext cx="3168352" cy="305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2195736" y="5239943"/>
            <a:ext cx="1872208" cy="13681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303748" y="5754742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</a:t>
            </a:r>
            <a:r>
              <a:rPr lang="fr-FR" sz="1600" dirty="0" smtClean="0"/>
              <a:t>nvironnement</a:t>
            </a:r>
            <a:endParaRPr lang="fr-FR" sz="1600" dirty="0"/>
          </a:p>
        </p:txBody>
      </p:sp>
      <p:sp>
        <p:nvSpPr>
          <p:cNvPr id="13" name="Ellipse 12"/>
          <p:cNvSpPr/>
          <p:nvPr/>
        </p:nvSpPr>
        <p:spPr>
          <a:xfrm>
            <a:off x="7092280" y="2491989"/>
            <a:ext cx="1872208" cy="1368152"/>
          </a:xfrm>
          <a:prstGeom prst="ellipse">
            <a:avLst/>
          </a:prstGeom>
          <a:solidFill>
            <a:srgbClr val="29C7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280601" y="300678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</a:t>
            </a:r>
            <a:r>
              <a:rPr lang="fr-FR" sz="1600" dirty="0" smtClean="0"/>
              <a:t>conomique</a:t>
            </a:r>
            <a:endParaRPr lang="fr-FR" sz="1600" dirty="0"/>
          </a:p>
        </p:txBody>
      </p:sp>
      <p:sp>
        <p:nvSpPr>
          <p:cNvPr id="15" name="Ellipse 14"/>
          <p:cNvSpPr/>
          <p:nvPr/>
        </p:nvSpPr>
        <p:spPr>
          <a:xfrm>
            <a:off x="6876256" y="4725144"/>
            <a:ext cx="1872208" cy="13681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984268" y="5239943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Social / santé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1" y="1628800"/>
            <a:ext cx="6741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 smtClean="0"/>
              <a:t>Un projet </a:t>
            </a:r>
            <a:r>
              <a:rPr lang="fr-FR" sz="2400" dirty="0" smtClean="0"/>
              <a:t>partagé avec des objectifs communs</a:t>
            </a:r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400" dirty="0" smtClean="0"/>
              <a:t>Une gouvernance,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Un cadre stratégique</a:t>
            </a:r>
          </a:p>
          <a:p>
            <a:r>
              <a:rPr lang="fr-FR" sz="2400" dirty="0" smtClean="0"/>
              <a:t>POUR PASSER UN </a:t>
            </a:r>
            <a:r>
              <a:rPr lang="fr-FR" sz="2400" dirty="0" smtClean="0"/>
              <a:t>CAP sur 3 enjeux :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182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>
            <a:noAutofit/>
          </a:bodyPr>
          <a:lstStyle/>
          <a:p>
            <a:r>
              <a:rPr lang="fr-FR" sz="3200" dirty="0"/>
              <a:t>Objectifs </a:t>
            </a:r>
            <a:r>
              <a:rPr lang="fr-FR" sz="3200" dirty="0" smtClean="0"/>
              <a:t>stratégiques du volet économique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/>
              <a:t>(ambitions à 5 ans)</a:t>
            </a:r>
            <a:r>
              <a:rPr lang="fr-FR" sz="2000" dirty="0"/>
              <a:t>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7224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b="1" dirty="0" smtClean="0"/>
              <a:t>1- Rationnaliser la logistique et les circuits de livraison</a:t>
            </a:r>
          </a:p>
          <a:p>
            <a:pPr marL="0" indent="0" algn="just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6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177976"/>
            <a:ext cx="3528393" cy="19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91" y="2948010"/>
            <a:ext cx="3716009" cy="233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droite 6"/>
          <p:cNvSpPr/>
          <p:nvPr/>
        </p:nvSpPr>
        <p:spPr>
          <a:xfrm flipV="1">
            <a:off x="4181068" y="3778975"/>
            <a:ext cx="432048" cy="383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27584" y="544522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Passer de la camionnette au semi-remorque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63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276872"/>
            <a:ext cx="2411760" cy="288031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sz="2800" b="1" dirty="0" smtClean="0"/>
              <a:t>2- </a:t>
            </a:r>
            <a:r>
              <a:rPr lang="fr-FR" sz="2600" b="1" dirty="0" smtClean="0"/>
              <a:t>Accroitre </a:t>
            </a:r>
          </a:p>
          <a:p>
            <a:pPr marL="0" indent="0" algn="ctr">
              <a:buNone/>
            </a:pPr>
            <a:r>
              <a:rPr lang="fr-FR" sz="2600" b="1" dirty="0" smtClean="0"/>
              <a:t>notre </a:t>
            </a:r>
          </a:p>
          <a:p>
            <a:pPr marL="0" indent="0" algn="ctr">
              <a:buNone/>
            </a:pPr>
            <a:r>
              <a:rPr lang="fr-FR" sz="2600" b="1" dirty="0" smtClean="0"/>
              <a:t>autonomie </a:t>
            </a:r>
          </a:p>
          <a:p>
            <a:pPr marL="0" indent="0" algn="ctr">
              <a:buNone/>
            </a:pPr>
            <a:r>
              <a:rPr lang="fr-FR" sz="2600" b="1" dirty="0" smtClean="0"/>
              <a:t>alimentaire (*) :</a:t>
            </a:r>
          </a:p>
          <a:p>
            <a:pPr marL="0" indent="0" algn="ctr">
              <a:buNone/>
            </a:pPr>
            <a:r>
              <a:rPr lang="fr-FR" dirty="0" smtClean="0"/>
              <a:t>Passer de </a:t>
            </a:r>
          </a:p>
          <a:p>
            <a:pPr marL="0" indent="0" algn="ctr">
              <a:buNone/>
            </a:pPr>
            <a:r>
              <a:rPr lang="fr-FR" dirty="0" smtClean="0"/>
              <a:t>1% à 3%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7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33" y="404665"/>
            <a:ext cx="6501743" cy="604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6720141" y="6179827"/>
            <a:ext cx="1929345" cy="283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347864" y="4077072"/>
            <a:ext cx="1929345" cy="283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79512" y="6221210"/>
            <a:ext cx="47525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/>
              <a:t>(*) Part du local dans la totalité des produits agricoles incorporés dans les différents produits alimentaires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8380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>
            <a:noAutofit/>
          </a:bodyPr>
          <a:lstStyle/>
          <a:p>
            <a:r>
              <a:rPr lang="fr-FR" sz="3200" dirty="0"/>
              <a:t>Objectifs stratégiques du volet économique </a:t>
            </a:r>
            <a:br>
              <a:rPr lang="fr-FR" sz="3200" dirty="0"/>
            </a:br>
            <a:r>
              <a:rPr lang="fr-FR" sz="3200" dirty="0"/>
              <a:t>(ambitions à 5 ans) 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512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b="1" dirty="0" smtClean="0"/>
              <a:t>3- Prioriser le foncier disponible aux installations dont la production est destinée à une commercialisation locale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8</a:t>
            </a:fld>
            <a:endParaRPr lang="fr-FR"/>
          </a:p>
        </p:txBody>
      </p:sp>
      <p:pic>
        <p:nvPicPr>
          <p:cNvPr id="1026" name="Picture 2" descr="Résultat d’images pour foncier agricole et maraich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18294"/>
            <a:ext cx="4731015" cy="18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4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>
            <a:noAutofit/>
          </a:bodyPr>
          <a:lstStyle/>
          <a:p>
            <a:r>
              <a:rPr lang="fr-FR" dirty="0"/>
              <a:t>Objectifs </a:t>
            </a:r>
            <a:r>
              <a:rPr lang="fr-FR" dirty="0" smtClean="0"/>
              <a:t>opérationnels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/>
          </a:bodyPr>
          <a:lstStyle/>
          <a:p>
            <a:pPr algn="just"/>
            <a:r>
              <a:rPr lang="fr-FR" b="1" dirty="0" smtClean="0"/>
              <a:t>Développer une culture du consommer local</a:t>
            </a:r>
          </a:p>
          <a:p>
            <a:pPr algn="just"/>
            <a:r>
              <a:rPr lang="fr-FR" b="1" dirty="0" smtClean="0"/>
              <a:t>Améliorer </a:t>
            </a:r>
            <a:r>
              <a:rPr lang="fr-FR" b="1" dirty="0"/>
              <a:t>la chaîne logistique d’approvisionnement et de commercialisation des produits locaux </a:t>
            </a:r>
            <a:endParaRPr lang="fr-FR" b="1" dirty="0" smtClean="0"/>
          </a:p>
          <a:p>
            <a:pPr algn="just"/>
            <a:r>
              <a:rPr lang="fr-FR" b="1" dirty="0" smtClean="0"/>
              <a:t>Développer les productions déficitaires et relocaliser les filières</a:t>
            </a:r>
          </a:p>
          <a:p>
            <a:pPr algn="just"/>
            <a:r>
              <a:rPr lang="fr-FR" b="1" dirty="0" smtClean="0"/>
              <a:t>Favoriser les pratiques respectueuses de l’environnement, de la production à la gestion des déchets</a:t>
            </a:r>
          </a:p>
          <a:p>
            <a:pPr algn="just"/>
            <a:r>
              <a:rPr lang="fr-FR" b="1" dirty="0" smtClean="0"/>
              <a:t>Permettre une alimentation de proximité, saine et de qualité pour </a:t>
            </a:r>
            <a:r>
              <a:rPr lang="fr-FR" b="1" dirty="0" smtClean="0"/>
              <a:t>tous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Avec un plan d’actions porté aux deux échelles </a:t>
            </a:r>
          </a:p>
          <a:p>
            <a:pPr marL="0" indent="0" algn="ctr">
              <a:buNone/>
            </a:pPr>
            <a:r>
              <a:rPr lang="fr-FR" dirty="0" smtClean="0"/>
              <a:t>de territoires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271F-8D5B-4B27-9339-FA7C33F4D6A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6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3545</TotalTime>
  <Words>574</Words>
  <Application>Microsoft Office PowerPoint</Application>
  <PresentationFormat>Affichage à l'écran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Clarté</vt:lpstr>
      <vt:lpstr>Atelier « les notions d’échelle »  Projet Alimentaire Territorial Sud 54</vt:lpstr>
      <vt:lpstr>Un PAT articulé à 2 échelles de territoires</vt:lpstr>
      <vt:lpstr>Une animation à l’échelle locale</vt:lpstr>
      <vt:lpstr>Un diagnostic à l’échelle Sud 54</vt:lpstr>
      <vt:lpstr>Le PAT Sud 54 est :</vt:lpstr>
      <vt:lpstr>Objectifs stratégiques du volet économique  (ambitions à 5 ans) </vt:lpstr>
      <vt:lpstr>Présentation PowerPoint</vt:lpstr>
      <vt:lpstr>Objectifs stratégiques du volet économique  (ambitions à 5 ans) </vt:lpstr>
      <vt:lpstr>Objectifs opérationnels</vt:lpstr>
      <vt:lpstr>Exemple d’actions portées aux deux échelles de territoire : </vt:lpstr>
    </vt:vector>
  </TitlesOfParts>
  <Company>CG54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Restitution des premiers travaux du Projet Alimentaire Territorial Sud 54</dc:title>
  <dc:creator>AUGROS Joana</dc:creator>
  <cp:lastModifiedBy>FORTIER Anne</cp:lastModifiedBy>
  <cp:revision>136</cp:revision>
  <cp:lastPrinted>2018-06-15T09:53:53Z</cp:lastPrinted>
  <dcterms:created xsi:type="dcterms:W3CDTF">2017-10-11T09:09:23Z</dcterms:created>
  <dcterms:modified xsi:type="dcterms:W3CDTF">2019-03-15T16:37:34Z</dcterms:modified>
</cp:coreProperties>
</file>